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Poppins" panose="00000500000000000000" pitchFamily="2" charset="0"/>
      <p:regular r:id="rId19"/>
    </p:embeddedFont>
    <p:embeddedFont>
      <p:font typeface="Poppins Bold" panose="020B0604020202020204" charset="0"/>
      <p:regular r:id="rId20"/>
    </p:embeddedFont>
    <p:embeddedFont>
      <p:font typeface="Poppins Medium" panose="000006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D9E68-106C-47D4-B751-F946D3A4BF17}" type="datetimeFigureOut">
              <a:rPr lang="es-ES" smtClean="0"/>
              <a:t>25/05/2025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1372E-3954-456D-B7CA-9302402167A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7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1372E-3954-456D-B7CA-9302402167A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59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1372E-3954-456D-B7CA-9302402167A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59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415721" y="2965393"/>
            <a:ext cx="15456558" cy="413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3"/>
              </a:lnSpc>
              <a:spcBef>
                <a:spcPct val="0"/>
              </a:spcBef>
            </a:pPr>
            <a:r>
              <a:rPr lang="en-US" sz="774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</a:t>
            </a:r>
            <a:r>
              <a:rPr lang="en-US" sz="774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74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predictivo</a:t>
            </a:r>
            <a:r>
              <a:rPr lang="en-US" sz="774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774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retención</a:t>
            </a:r>
            <a:r>
              <a:rPr lang="en-US" sz="774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y </a:t>
            </a:r>
            <a:r>
              <a:rPr lang="en-US" sz="774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captación</a:t>
            </a:r>
            <a:r>
              <a:rPr lang="en-US" sz="774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7745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talento</a:t>
            </a:r>
            <a:r>
              <a:rPr lang="en-US" sz="774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8496053" y="192064"/>
            <a:ext cx="1295895" cy="19428367"/>
            <a:chOff x="0" y="0"/>
            <a:chExt cx="341306" cy="51169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1306" cy="5116936"/>
            </a:xfrm>
            <a:custGeom>
              <a:avLst/>
              <a:gdLst/>
              <a:ahLst/>
              <a:cxnLst/>
              <a:rect l="l" t="t" r="r" b="b"/>
              <a:pathLst>
                <a:path w="341306" h="5116936">
                  <a:moveTo>
                    <a:pt x="0" y="0"/>
                  </a:moveTo>
                  <a:lnTo>
                    <a:pt x="341306" y="0"/>
                  </a:lnTo>
                  <a:lnTo>
                    <a:pt x="341306" y="5116936"/>
                  </a:lnTo>
                  <a:lnTo>
                    <a:pt x="0" y="5116936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41306" cy="5183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4791" y="9458325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81207" y="9458325"/>
            <a:ext cx="167809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9633" y="488893"/>
            <a:ext cx="13811575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Ignacio Zambudio 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09184" y="704850"/>
            <a:ext cx="1284294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Variables más importantes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-390750"/>
            <a:ext cx="1888349" cy="11068499"/>
            <a:chOff x="0" y="0"/>
            <a:chExt cx="497343" cy="2915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343" cy="2915160"/>
            </a:xfrm>
            <a:custGeom>
              <a:avLst/>
              <a:gdLst/>
              <a:ahLst/>
              <a:cxnLst/>
              <a:rect l="l" t="t" r="r" b="b"/>
              <a:pathLst>
                <a:path w="497343" h="2915160">
                  <a:moveTo>
                    <a:pt x="0" y="0"/>
                  </a:moveTo>
                  <a:lnTo>
                    <a:pt x="497343" y="0"/>
                  </a:lnTo>
                  <a:lnTo>
                    <a:pt x="497343" y="2915160"/>
                  </a:lnTo>
                  <a:lnTo>
                    <a:pt x="0" y="2915160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97343" cy="2981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346939"/>
            <a:ext cx="15377012" cy="7630842"/>
          </a:xfrm>
          <a:custGeom>
            <a:avLst/>
            <a:gdLst/>
            <a:ahLst/>
            <a:cxnLst/>
            <a:rect l="l" t="t" r="r" b="b"/>
            <a:pathLst>
              <a:path w="15377012" h="7630842">
                <a:moveTo>
                  <a:pt x="0" y="0"/>
                </a:moveTo>
                <a:lnTo>
                  <a:pt x="15377012" y="0"/>
                </a:lnTo>
                <a:lnTo>
                  <a:pt x="15377012" y="7630842"/>
                </a:lnTo>
                <a:lnTo>
                  <a:pt x="0" y="763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 rot="5400000">
            <a:off x="15028254" y="6628111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7050" y="-273525"/>
            <a:ext cx="1575750" cy="10834050"/>
            <a:chOff x="0" y="0"/>
            <a:chExt cx="415012" cy="28534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012" cy="2853412"/>
            </a:xfrm>
            <a:custGeom>
              <a:avLst/>
              <a:gdLst/>
              <a:ahLst/>
              <a:cxnLst/>
              <a:rect l="l" t="t" r="r" b="b"/>
              <a:pathLst>
                <a:path w="415012" h="28534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0808" y="1030322"/>
            <a:ext cx="9107810" cy="8226356"/>
            <a:chOff x="0" y="0"/>
            <a:chExt cx="763984" cy="690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63984" cy="690045"/>
            </a:xfrm>
            <a:custGeom>
              <a:avLst/>
              <a:gdLst/>
              <a:ahLst/>
              <a:cxnLst/>
              <a:rect l="l" t="t" r="r" b="b"/>
              <a:pathLst>
                <a:path w="763984" h="690045">
                  <a:moveTo>
                    <a:pt x="0" y="0"/>
                  </a:moveTo>
                  <a:lnTo>
                    <a:pt x="763984" y="0"/>
                  </a:lnTo>
                  <a:lnTo>
                    <a:pt x="763984" y="690045"/>
                  </a:lnTo>
                  <a:lnTo>
                    <a:pt x="0" y="690045"/>
                  </a:lnTo>
                  <a:close/>
                </a:path>
              </a:pathLst>
            </a:custGeom>
            <a:blipFill>
              <a:blip r:embed="rId2"/>
              <a:stretch>
                <a:fillRect l="-42165" r="-4216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66243" y="3914717"/>
            <a:ext cx="7417144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PREDICTIVO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316770" y="6628111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005972" y="215444"/>
            <a:ext cx="1047655" cy="19095456"/>
            <a:chOff x="0" y="0"/>
            <a:chExt cx="275926" cy="50292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926" cy="5029256"/>
            </a:xfrm>
            <a:custGeom>
              <a:avLst/>
              <a:gdLst/>
              <a:ahLst/>
              <a:cxnLst/>
              <a:rect l="l" t="t" r="r" b="b"/>
              <a:pathLst>
                <a:path w="275926" h="5029256">
                  <a:moveTo>
                    <a:pt x="0" y="0"/>
                  </a:moveTo>
                  <a:lnTo>
                    <a:pt x="275926" y="0"/>
                  </a:lnTo>
                  <a:lnTo>
                    <a:pt x="275926" y="5029256"/>
                  </a:lnTo>
                  <a:lnTo>
                    <a:pt x="0" y="5029256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75926" cy="5095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86521" y="3739421"/>
            <a:ext cx="10909537" cy="4820493"/>
          </a:xfrm>
          <a:custGeom>
            <a:avLst/>
            <a:gdLst/>
            <a:ahLst/>
            <a:cxnLst/>
            <a:rect l="l" t="t" r="r" b="b"/>
            <a:pathLst>
              <a:path w="10909537" h="4820493">
                <a:moveTo>
                  <a:pt x="0" y="0"/>
                </a:moveTo>
                <a:lnTo>
                  <a:pt x="10909538" y="0"/>
                </a:lnTo>
                <a:lnTo>
                  <a:pt x="10909538" y="4820493"/>
                </a:lnTo>
                <a:lnTo>
                  <a:pt x="0" y="4820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26" t="-129246" r="-45525" b="-11504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2284798" y="9467803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57946" y="1096545"/>
            <a:ext cx="11672260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TIPOS DE MODELOS PLANTEADOS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390750"/>
            <a:ext cx="1888349" cy="11068499"/>
            <a:chOff x="0" y="0"/>
            <a:chExt cx="497343" cy="2915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7343" cy="2915160"/>
            </a:xfrm>
            <a:custGeom>
              <a:avLst/>
              <a:gdLst/>
              <a:ahLst/>
              <a:cxnLst/>
              <a:rect l="l" t="t" r="r" b="b"/>
              <a:pathLst>
                <a:path w="497343" h="2915160">
                  <a:moveTo>
                    <a:pt x="0" y="0"/>
                  </a:moveTo>
                  <a:lnTo>
                    <a:pt x="497343" y="0"/>
                  </a:lnTo>
                  <a:lnTo>
                    <a:pt x="497343" y="2915160"/>
                  </a:lnTo>
                  <a:lnTo>
                    <a:pt x="0" y="2915160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97343" cy="2981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4992" y="2551454"/>
            <a:ext cx="9347061" cy="7358956"/>
          </a:xfrm>
          <a:custGeom>
            <a:avLst/>
            <a:gdLst/>
            <a:ahLst/>
            <a:cxnLst/>
            <a:rect l="l" t="t" r="r" b="b"/>
            <a:pathLst>
              <a:path w="9347061" h="7358956">
                <a:moveTo>
                  <a:pt x="0" y="0"/>
                </a:moveTo>
                <a:lnTo>
                  <a:pt x="9347061" y="0"/>
                </a:lnTo>
                <a:lnTo>
                  <a:pt x="9347061" y="7358956"/>
                </a:lnTo>
                <a:lnTo>
                  <a:pt x="0" y="7358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18" t="-43567" r="-115073" b="-23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 rot="5400000">
            <a:off x="15028254" y="6628111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62206" y="3848258"/>
            <a:ext cx="5150741" cy="3670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4"/>
              </a:lnSpc>
            </a:pP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 un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clasificación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dentro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modelos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supervisados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me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ayuda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0" lvl="0" indent="0" algn="ctr">
              <a:lnSpc>
                <a:spcPts val="3594"/>
              </a:lnSpc>
              <a:spcBef>
                <a:spcPct val="0"/>
              </a:spcBef>
            </a:pP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predecir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un valor es 0 o 1,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este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caso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es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elegido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me da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ACU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más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realista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comparado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con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otros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modelos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7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probados</a:t>
            </a:r>
            <a:r>
              <a:rPr lang="en-US" sz="256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50720" y="733425"/>
            <a:ext cx="1167226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REGRESIÓN LOGÍSTICA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07870" y="1232682"/>
            <a:ext cx="1167226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23548" y="3937782"/>
            <a:ext cx="4188320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Habría que darle más prioridad a las personas que tengan entre 0-5 años de experiencia frente a las que tengan mayor experiencia laboral.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76196" y="4259150"/>
            <a:ext cx="3016683" cy="631074"/>
            <a:chOff x="0" y="0"/>
            <a:chExt cx="794517" cy="1662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4517" cy="166209"/>
            </a:xfrm>
            <a:custGeom>
              <a:avLst/>
              <a:gdLst/>
              <a:ahLst/>
              <a:cxnLst/>
              <a:rect l="l" t="t" r="r" b="b"/>
              <a:pathLst>
                <a:path w="794517" h="166209">
                  <a:moveTo>
                    <a:pt x="46195" y="0"/>
                  </a:moveTo>
                  <a:lnTo>
                    <a:pt x="748323" y="0"/>
                  </a:lnTo>
                  <a:cubicBezTo>
                    <a:pt x="760574" y="0"/>
                    <a:pt x="772324" y="4867"/>
                    <a:pt x="780987" y="13530"/>
                  </a:cubicBezTo>
                  <a:cubicBezTo>
                    <a:pt x="789651" y="22193"/>
                    <a:pt x="794517" y="33943"/>
                    <a:pt x="794517" y="46195"/>
                  </a:cubicBezTo>
                  <a:lnTo>
                    <a:pt x="794517" y="120014"/>
                  </a:lnTo>
                  <a:cubicBezTo>
                    <a:pt x="794517" y="145527"/>
                    <a:pt x="773835" y="166209"/>
                    <a:pt x="748323" y="166209"/>
                  </a:cubicBezTo>
                  <a:lnTo>
                    <a:pt x="46195" y="166209"/>
                  </a:lnTo>
                  <a:cubicBezTo>
                    <a:pt x="33943" y="166209"/>
                    <a:pt x="22193" y="161342"/>
                    <a:pt x="13530" y="152679"/>
                  </a:cubicBezTo>
                  <a:cubicBezTo>
                    <a:pt x="4867" y="144016"/>
                    <a:pt x="0" y="132266"/>
                    <a:pt x="0" y="120014"/>
                  </a:cubicBezTo>
                  <a:lnTo>
                    <a:pt x="0" y="46195"/>
                  </a:lnTo>
                  <a:cubicBezTo>
                    <a:pt x="0" y="33943"/>
                    <a:pt x="4867" y="22193"/>
                    <a:pt x="13530" y="13530"/>
                  </a:cubicBezTo>
                  <a:cubicBezTo>
                    <a:pt x="22193" y="4867"/>
                    <a:pt x="33943" y="0"/>
                    <a:pt x="461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794517" cy="232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58471" y="4320687"/>
            <a:ext cx="262350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Experiencia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23548" y="6609125"/>
            <a:ext cx="4188320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concluido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las personas que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viajan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manera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intermitente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son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más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propensas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irse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la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empresa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las que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viajan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frecuentemente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6196" y="6873343"/>
            <a:ext cx="3016683" cy="631074"/>
            <a:chOff x="0" y="0"/>
            <a:chExt cx="794517" cy="1662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4517" cy="166209"/>
            </a:xfrm>
            <a:custGeom>
              <a:avLst/>
              <a:gdLst/>
              <a:ahLst/>
              <a:cxnLst/>
              <a:rect l="l" t="t" r="r" b="b"/>
              <a:pathLst>
                <a:path w="794517" h="166209">
                  <a:moveTo>
                    <a:pt x="46195" y="0"/>
                  </a:moveTo>
                  <a:lnTo>
                    <a:pt x="748323" y="0"/>
                  </a:lnTo>
                  <a:cubicBezTo>
                    <a:pt x="760574" y="0"/>
                    <a:pt x="772324" y="4867"/>
                    <a:pt x="780987" y="13530"/>
                  </a:cubicBezTo>
                  <a:cubicBezTo>
                    <a:pt x="789651" y="22193"/>
                    <a:pt x="794517" y="33943"/>
                    <a:pt x="794517" y="46195"/>
                  </a:cubicBezTo>
                  <a:lnTo>
                    <a:pt x="794517" y="120014"/>
                  </a:lnTo>
                  <a:cubicBezTo>
                    <a:pt x="794517" y="145527"/>
                    <a:pt x="773835" y="166209"/>
                    <a:pt x="748323" y="166209"/>
                  </a:cubicBezTo>
                  <a:lnTo>
                    <a:pt x="46195" y="166209"/>
                  </a:lnTo>
                  <a:cubicBezTo>
                    <a:pt x="33943" y="166209"/>
                    <a:pt x="22193" y="161342"/>
                    <a:pt x="13530" y="152679"/>
                  </a:cubicBezTo>
                  <a:cubicBezTo>
                    <a:pt x="4867" y="144016"/>
                    <a:pt x="0" y="132266"/>
                    <a:pt x="0" y="120014"/>
                  </a:cubicBezTo>
                  <a:lnTo>
                    <a:pt x="0" y="46195"/>
                  </a:lnTo>
                  <a:cubicBezTo>
                    <a:pt x="0" y="33943"/>
                    <a:pt x="4867" y="22193"/>
                    <a:pt x="13530" y="13530"/>
                  </a:cubicBezTo>
                  <a:cubicBezTo>
                    <a:pt x="22193" y="4867"/>
                    <a:pt x="33943" y="0"/>
                    <a:pt x="461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94517" cy="232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58471" y="6934880"/>
            <a:ext cx="262350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Viajes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16535" y="4133045"/>
            <a:ext cx="4188320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 roles de trabajo que más empleados pierden son:  Sales Executive, Laboratory Technician, Research Scientist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723627" y="4259150"/>
            <a:ext cx="3016683" cy="631074"/>
            <a:chOff x="0" y="0"/>
            <a:chExt cx="794517" cy="1662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4517" cy="166209"/>
            </a:xfrm>
            <a:custGeom>
              <a:avLst/>
              <a:gdLst/>
              <a:ahLst/>
              <a:cxnLst/>
              <a:rect l="l" t="t" r="r" b="b"/>
              <a:pathLst>
                <a:path w="794517" h="166209">
                  <a:moveTo>
                    <a:pt x="46195" y="0"/>
                  </a:moveTo>
                  <a:lnTo>
                    <a:pt x="748323" y="0"/>
                  </a:lnTo>
                  <a:cubicBezTo>
                    <a:pt x="760574" y="0"/>
                    <a:pt x="772324" y="4867"/>
                    <a:pt x="780987" y="13530"/>
                  </a:cubicBezTo>
                  <a:cubicBezTo>
                    <a:pt x="789651" y="22193"/>
                    <a:pt x="794517" y="33943"/>
                    <a:pt x="794517" y="46195"/>
                  </a:cubicBezTo>
                  <a:lnTo>
                    <a:pt x="794517" y="120014"/>
                  </a:lnTo>
                  <a:cubicBezTo>
                    <a:pt x="794517" y="145527"/>
                    <a:pt x="773835" y="166209"/>
                    <a:pt x="748323" y="166209"/>
                  </a:cubicBezTo>
                  <a:lnTo>
                    <a:pt x="46195" y="166209"/>
                  </a:lnTo>
                  <a:cubicBezTo>
                    <a:pt x="33943" y="166209"/>
                    <a:pt x="22193" y="161342"/>
                    <a:pt x="13530" y="152679"/>
                  </a:cubicBezTo>
                  <a:cubicBezTo>
                    <a:pt x="4867" y="144016"/>
                    <a:pt x="0" y="132266"/>
                    <a:pt x="0" y="120014"/>
                  </a:cubicBezTo>
                  <a:lnTo>
                    <a:pt x="0" y="46195"/>
                  </a:lnTo>
                  <a:cubicBezTo>
                    <a:pt x="0" y="33943"/>
                    <a:pt x="4867" y="22193"/>
                    <a:pt x="13530" y="13530"/>
                  </a:cubicBezTo>
                  <a:cubicBezTo>
                    <a:pt x="22193" y="4867"/>
                    <a:pt x="33943" y="0"/>
                    <a:pt x="461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794517" cy="232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005902" y="4320687"/>
            <a:ext cx="262350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70980" y="6795224"/>
            <a:ext cx="4188320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 mujeres son menos propensas a irse que los hombres.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723627" y="6842849"/>
            <a:ext cx="3016683" cy="631074"/>
            <a:chOff x="0" y="0"/>
            <a:chExt cx="794517" cy="1662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4517" cy="166209"/>
            </a:xfrm>
            <a:custGeom>
              <a:avLst/>
              <a:gdLst/>
              <a:ahLst/>
              <a:cxnLst/>
              <a:rect l="l" t="t" r="r" b="b"/>
              <a:pathLst>
                <a:path w="794517" h="166209">
                  <a:moveTo>
                    <a:pt x="46195" y="0"/>
                  </a:moveTo>
                  <a:lnTo>
                    <a:pt x="748323" y="0"/>
                  </a:lnTo>
                  <a:cubicBezTo>
                    <a:pt x="760574" y="0"/>
                    <a:pt x="772324" y="4867"/>
                    <a:pt x="780987" y="13530"/>
                  </a:cubicBezTo>
                  <a:cubicBezTo>
                    <a:pt x="789651" y="22193"/>
                    <a:pt x="794517" y="33943"/>
                    <a:pt x="794517" y="46195"/>
                  </a:cubicBezTo>
                  <a:lnTo>
                    <a:pt x="794517" y="120014"/>
                  </a:lnTo>
                  <a:cubicBezTo>
                    <a:pt x="794517" y="145527"/>
                    <a:pt x="773835" y="166209"/>
                    <a:pt x="748323" y="166209"/>
                  </a:cubicBezTo>
                  <a:lnTo>
                    <a:pt x="46195" y="166209"/>
                  </a:lnTo>
                  <a:cubicBezTo>
                    <a:pt x="33943" y="166209"/>
                    <a:pt x="22193" y="161342"/>
                    <a:pt x="13530" y="152679"/>
                  </a:cubicBezTo>
                  <a:cubicBezTo>
                    <a:pt x="4867" y="144016"/>
                    <a:pt x="0" y="132266"/>
                    <a:pt x="0" y="120014"/>
                  </a:cubicBezTo>
                  <a:lnTo>
                    <a:pt x="0" y="46195"/>
                  </a:lnTo>
                  <a:cubicBezTo>
                    <a:pt x="0" y="33943"/>
                    <a:pt x="4867" y="22193"/>
                    <a:pt x="13530" y="13530"/>
                  </a:cubicBezTo>
                  <a:cubicBezTo>
                    <a:pt x="22193" y="4867"/>
                    <a:pt x="33943" y="0"/>
                    <a:pt x="461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794517" cy="232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05902" y="6904386"/>
            <a:ext cx="2623503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Género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8453813" y="511425"/>
            <a:ext cx="1380375" cy="18874124"/>
            <a:chOff x="0" y="0"/>
            <a:chExt cx="363555" cy="49709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3555" cy="4970963"/>
            </a:xfrm>
            <a:custGeom>
              <a:avLst/>
              <a:gdLst/>
              <a:ahLst/>
              <a:cxnLst/>
              <a:rect l="l" t="t" r="r" b="b"/>
              <a:pathLst>
                <a:path w="363555" h="4970963">
                  <a:moveTo>
                    <a:pt x="0" y="0"/>
                  </a:moveTo>
                  <a:lnTo>
                    <a:pt x="363555" y="0"/>
                  </a:lnTo>
                  <a:lnTo>
                    <a:pt x="363555" y="4970963"/>
                  </a:lnTo>
                  <a:lnTo>
                    <a:pt x="0" y="4970963"/>
                  </a:lnTo>
                  <a:close/>
                </a:path>
              </a:pathLst>
            </a:custGeom>
            <a:gradFill rotWithShape="1">
              <a:gsLst>
                <a:gs pos="0">
                  <a:srgbClr val="032034">
                    <a:alpha val="10000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363555" cy="5037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14791" y="9458325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086692" y="4634121"/>
            <a:ext cx="4133908" cy="4049685"/>
            <a:chOff x="0" y="0"/>
            <a:chExt cx="1088766" cy="10665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8766" cy="1066584"/>
            </a:xfrm>
            <a:custGeom>
              <a:avLst/>
              <a:gdLst/>
              <a:ahLst/>
              <a:cxnLst/>
              <a:rect l="l" t="t" r="r" b="b"/>
              <a:pathLst>
                <a:path w="1088766" h="1066584">
                  <a:moveTo>
                    <a:pt x="41201" y="0"/>
                  </a:moveTo>
                  <a:lnTo>
                    <a:pt x="1047565" y="0"/>
                  </a:lnTo>
                  <a:cubicBezTo>
                    <a:pt x="1058492" y="0"/>
                    <a:pt x="1068971" y="4341"/>
                    <a:pt x="1076698" y="12068"/>
                  </a:cubicBezTo>
                  <a:cubicBezTo>
                    <a:pt x="1084425" y="19794"/>
                    <a:pt x="1088766" y="30274"/>
                    <a:pt x="1088766" y="41201"/>
                  </a:cubicBezTo>
                  <a:lnTo>
                    <a:pt x="1088766" y="1025382"/>
                  </a:lnTo>
                  <a:cubicBezTo>
                    <a:pt x="1088766" y="1036310"/>
                    <a:pt x="1084425" y="1046789"/>
                    <a:pt x="1076698" y="1054516"/>
                  </a:cubicBezTo>
                  <a:cubicBezTo>
                    <a:pt x="1068971" y="1062243"/>
                    <a:pt x="1058492" y="1066584"/>
                    <a:pt x="1047565" y="1066584"/>
                  </a:cubicBezTo>
                  <a:lnTo>
                    <a:pt x="41201" y="1066584"/>
                  </a:lnTo>
                  <a:cubicBezTo>
                    <a:pt x="30274" y="1066584"/>
                    <a:pt x="19794" y="1062243"/>
                    <a:pt x="12068" y="1054516"/>
                  </a:cubicBezTo>
                  <a:cubicBezTo>
                    <a:pt x="4341" y="1046789"/>
                    <a:pt x="0" y="1036310"/>
                    <a:pt x="0" y="1025382"/>
                  </a:cubicBezTo>
                  <a:lnTo>
                    <a:pt x="0" y="41201"/>
                  </a:lnTo>
                  <a:cubicBezTo>
                    <a:pt x="0" y="30274"/>
                    <a:pt x="4341" y="19794"/>
                    <a:pt x="12068" y="12068"/>
                  </a:cubicBezTo>
                  <a:cubicBezTo>
                    <a:pt x="19794" y="4341"/>
                    <a:pt x="30274" y="0"/>
                    <a:pt x="412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088766" cy="113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84360" y="4634121"/>
            <a:ext cx="4133908" cy="4049685"/>
            <a:chOff x="0" y="0"/>
            <a:chExt cx="1088766" cy="10665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8766" cy="1066584"/>
            </a:xfrm>
            <a:custGeom>
              <a:avLst/>
              <a:gdLst/>
              <a:ahLst/>
              <a:cxnLst/>
              <a:rect l="l" t="t" r="r" b="b"/>
              <a:pathLst>
                <a:path w="1088766" h="1066584">
                  <a:moveTo>
                    <a:pt x="41201" y="0"/>
                  </a:moveTo>
                  <a:lnTo>
                    <a:pt x="1047565" y="0"/>
                  </a:lnTo>
                  <a:cubicBezTo>
                    <a:pt x="1058492" y="0"/>
                    <a:pt x="1068971" y="4341"/>
                    <a:pt x="1076698" y="12068"/>
                  </a:cubicBezTo>
                  <a:cubicBezTo>
                    <a:pt x="1084425" y="19794"/>
                    <a:pt x="1088766" y="30274"/>
                    <a:pt x="1088766" y="41201"/>
                  </a:cubicBezTo>
                  <a:lnTo>
                    <a:pt x="1088766" y="1025382"/>
                  </a:lnTo>
                  <a:cubicBezTo>
                    <a:pt x="1088766" y="1036310"/>
                    <a:pt x="1084425" y="1046789"/>
                    <a:pt x="1076698" y="1054516"/>
                  </a:cubicBezTo>
                  <a:cubicBezTo>
                    <a:pt x="1068971" y="1062243"/>
                    <a:pt x="1058492" y="1066584"/>
                    <a:pt x="1047565" y="1066584"/>
                  </a:cubicBezTo>
                  <a:lnTo>
                    <a:pt x="41201" y="1066584"/>
                  </a:lnTo>
                  <a:cubicBezTo>
                    <a:pt x="30274" y="1066584"/>
                    <a:pt x="19794" y="1062243"/>
                    <a:pt x="12068" y="1054516"/>
                  </a:cubicBezTo>
                  <a:cubicBezTo>
                    <a:pt x="4341" y="1046789"/>
                    <a:pt x="0" y="1036310"/>
                    <a:pt x="0" y="1025382"/>
                  </a:cubicBezTo>
                  <a:lnTo>
                    <a:pt x="0" y="41201"/>
                  </a:lnTo>
                  <a:cubicBezTo>
                    <a:pt x="0" y="30274"/>
                    <a:pt x="4341" y="19794"/>
                    <a:pt x="12068" y="12068"/>
                  </a:cubicBezTo>
                  <a:cubicBezTo>
                    <a:pt x="19794" y="4341"/>
                    <a:pt x="30274" y="0"/>
                    <a:pt x="412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88766" cy="113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2027" y="4634121"/>
            <a:ext cx="4133908" cy="4049685"/>
            <a:chOff x="0" y="0"/>
            <a:chExt cx="1088766" cy="10665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8766" cy="1066584"/>
            </a:xfrm>
            <a:custGeom>
              <a:avLst/>
              <a:gdLst/>
              <a:ahLst/>
              <a:cxnLst/>
              <a:rect l="l" t="t" r="r" b="b"/>
              <a:pathLst>
                <a:path w="1088766" h="1066584">
                  <a:moveTo>
                    <a:pt x="41201" y="0"/>
                  </a:moveTo>
                  <a:lnTo>
                    <a:pt x="1047565" y="0"/>
                  </a:lnTo>
                  <a:cubicBezTo>
                    <a:pt x="1058492" y="0"/>
                    <a:pt x="1068971" y="4341"/>
                    <a:pt x="1076698" y="12068"/>
                  </a:cubicBezTo>
                  <a:cubicBezTo>
                    <a:pt x="1084425" y="19794"/>
                    <a:pt x="1088766" y="30274"/>
                    <a:pt x="1088766" y="41201"/>
                  </a:cubicBezTo>
                  <a:lnTo>
                    <a:pt x="1088766" y="1025382"/>
                  </a:lnTo>
                  <a:cubicBezTo>
                    <a:pt x="1088766" y="1036310"/>
                    <a:pt x="1084425" y="1046789"/>
                    <a:pt x="1076698" y="1054516"/>
                  </a:cubicBezTo>
                  <a:cubicBezTo>
                    <a:pt x="1068971" y="1062243"/>
                    <a:pt x="1058492" y="1066584"/>
                    <a:pt x="1047565" y="1066584"/>
                  </a:cubicBezTo>
                  <a:lnTo>
                    <a:pt x="41201" y="1066584"/>
                  </a:lnTo>
                  <a:cubicBezTo>
                    <a:pt x="30274" y="1066584"/>
                    <a:pt x="19794" y="1062243"/>
                    <a:pt x="12068" y="1054516"/>
                  </a:cubicBezTo>
                  <a:cubicBezTo>
                    <a:pt x="4341" y="1046789"/>
                    <a:pt x="0" y="1036310"/>
                    <a:pt x="0" y="1025382"/>
                  </a:cubicBezTo>
                  <a:lnTo>
                    <a:pt x="0" y="41201"/>
                  </a:lnTo>
                  <a:cubicBezTo>
                    <a:pt x="0" y="30274"/>
                    <a:pt x="4341" y="19794"/>
                    <a:pt x="12068" y="12068"/>
                  </a:cubicBezTo>
                  <a:cubicBezTo>
                    <a:pt x="19794" y="4341"/>
                    <a:pt x="30274" y="0"/>
                    <a:pt x="412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088766" cy="113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86692" y="2019642"/>
            <a:ext cx="672540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PRÓXIMOS PASOS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69352" y="5172075"/>
            <a:ext cx="3476758" cy="319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Intentar dar más beneficios o más actividades para aumentar la satisfacción de los trabajadores en sus primeros años en la empresa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048780" y="4286592"/>
            <a:ext cx="801231" cy="8012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241659" y="4433208"/>
            <a:ext cx="41547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&gt;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44347" y="4286592"/>
            <a:ext cx="801231" cy="8012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37226" y="4433208"/>
            <a:ext cx="41547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&gt;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037792" y="4286592"/>
            <a:ext cx="801231" cy="80123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230672" y="4433208"/>
            <a:ext cx="41547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&gt;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12935" y="5764249"/>
            <a:ext cx="3476758" cy="199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Intentar dar más bonos economicos y días de descanso a las personas que viajan más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85092" y="5391150"/>
            <a:ext cx="3476758" cy="279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Intentar hacer más actividades para reforzar el compañerismo en los roles de trabajo en los que no suelen quedarse.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415721" y="3958840"/>
            <a:ext cx="15456558" cy="204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82"/>
              </a:lnSpc>
              <a:spcBef>
                <a:spcPct val="0"/>
              </a:spcBef>
            </a:pPr>
            <a:r>
              <a:rPr lang="en-US" sz="113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8496053" y="192064"/>
            <a:ext cx="1295895" cy="19428367"/>
            <a:chOff x="0" y="0"/>
            <a:chExt cx="341306" cy="51169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1306" cy="5116936"/>
            </a:xfrm>
            <a:custGeom>
              <a:avLst/>
              <a:gdLst/>
              <a:ahLst/>
              <a:cxnLst/>
              <a:rect l="l" t="t" r="r" b="b"/>
              <a:pathLst>
                <a:path w="341306" h="5116936">
                  <a:moveTo>
                    <a:pt x="0" y="0"/>
                  </a:moveTo>
                  <a:lnTo>
                    <a:pt x="341306" y="0"/>
                  </a:lnTo>
                  <a:lnTo>
                    <a:pt x="341306" y="5116936"/>
                  </a:lnTo>
                  <a:lnTo>
                    <a:pt x="0" y="5116936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41306" cy="5183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4791" y="9458325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81207" y="9458325"/>
            <a:ext cx="167809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4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87866" y="8379978"/>
            <a:ext cx="9124950" cy="3814043"/>
          </a:xfrm>
          <a:custGeom>
            <a:avLst/>
            <a:gdLst/>
            <a:ahLst/>
            <a:cxnLst/>
            <a:rect l="l" t="t" r="r" b="b"/>
            <a:pathLst>
              <a:path w="9124950" h="3814043">
                <a:moveTo>
                  <a:pt x="0" y="0"/>
                </a:moveTo>
                <a:lnTo>
                  <a:pt x="9124950" y="0"/>
                </a:lnTo>
                <a:lnTo>
                  <a:pt x="9124950" y="3814044"/>
                </a:lnTo>
                <a:lnTo>
                  <a:pt x="0" y="381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-586124" y="-449362"/>
            <a:ext cx="9730124" cy="11185724"/>
            <a:chOff x="0" y="0"/>
            <a:chExt cx="864900" cy="994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4900" cy="994287"/>
            </a:xfrm>
            <a:custGeom>
              <a:avLst/>
              <a:gdLst/>
              <a:ahLst/>
              <a:cxnLst/>
              <a:rect l="l" t="t" r="r" b="b"/>
              <a:pathLst>
                <a:path w="864900" h="994287">
                  <a:moveTo>
                    <a:pt x="0" y="0"/>
                  </a:moveTo>
                  <a:lnTo>
                    <a:pt x="864900" y="0"/>
                  </a:lnTo>
                  <a:lnTo>
                    <a:pt x="864900" y="994287"/>
                  </a:lnTo>
                  <a:lnTo>
                    <a:pt x="0" y="994287"/>
                  </a:lnTo>
                  <a:close/>
                </a:path>
              </a:pathLst>
            </a:custGeom>
            <a:blipFill>
              <a:blip r:embed="rId4"/>
              <a:stretch>
                <a:fillRect l="-36435" r="-3643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67074" y="5220132"/>
            <a:ext cx="9730124" cy="5516230"/>
            <a:chOff x="0" y="0"/>
            <a:chExt cx="2562667" cy="14528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2666" cy="1452834"/>
            </a:xfrm>
            <a:custGeom>
              <a:avLst/>
              <a:gdLst/>
              <a:ahLst/>
              <a:cxnLst/>
              <a:rect l="l" t="t" r="r" b="b"/>
              <a:pathLst>
                <a:path w="2562666" h="1452834">
                  <a:moveTo>
                    <a:pt x="0" y="0"/>
                  </a:moveTo>
                  <a:lnTo>
                    <a:pt x="2562666" y="0"/>
                  </a:lnTo>
                  <a:lnTo>
                    <a:pt x="2562666" y="1452834"/>
                  </a:lnTo>
                  <a:lnTo>
                    <a:pt x="0" y="1452834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2142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562667" cy="1519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067352"/>
            <a:ext cx="7629397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PRINCIPAL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3827" y="2489325"/>
            <a:ext cx="8078728" cy="429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predictivo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ha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sido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desarrollado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con un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claro: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ayudar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 IBM a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identificar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con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anticipación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qué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empleados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tienen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una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alta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probabilidad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abandonar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 </a:t>
            </a:r>
            <a:r>
              <a:rPr lang="en-US" sz="20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organización</a:t>
            </a:r>
            <a:r>
              <a: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Esta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herramienta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no solo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permite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entender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factores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inciden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rotación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sino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 también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abre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puerta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estrategias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personalizadas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retención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talento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lo largo de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se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mostrará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cómo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construido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qué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variables son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influyentes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decisión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un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empleado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irse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y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cómo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sus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resultados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pueden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integrarse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toma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decisiones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empresariales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351675" y="-237050"/>
            <a:ext cx="1380375" cy="10755900"/>
            <a:chOff x="0" y="0"/>
            <a:chExt cx="363555" cy="28328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3555" cy="2832830"/>
            </a:xfrm>
            <a:custGeom>
              <a:avLst/>
              <a:gdLst/>
              <a:ahLst/>
              <a:cxnLst/>
              <a:rect l="l" t="t" r="r" b="b"/>
              <a:pathLst>
                <a:path w="363555" h="2832830">
                  <a:moveTo>
                    <a:pt x="0" y="0"/>
                  </a:moveTo>
                  <a:lnTo>
                    <a:pt x="363555" y="0"/>
                  </a:lnTo>
                  <a:lnTo>
                    <a:pt x="363555" y="2832830"/>
                  </a:lnTo>
                  <a:lnTo>
                    <a:pt x="0" y="2832830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363555" cy="2899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 rot="-5400000">
            <a:off x="-2392970" y="6914775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0750" y="-468900"/>
            <a:ext cx="1419450" cy="11224799"/>
            <a:chOff x="0" y="0"/>
            <a:chExt cx="373847" cy="2956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847" cy="2956326"/>
            </a:xfrm>
            <a:custGeom>
              <a:avLst/>
              <a:gdLst/>
              <a:ahLst/>
              <a:cxnLst/>
              <a:rect l="l" t="t" r="r" b="b"/>
              <a:pathLst>
                <a:path w="373847" h="2956326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90288" y="3500614"/>
            <a:ext cx="801231" cy="8012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F7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38626" y="3500614"/>
            <a:ext cx="801231" cy="8012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F7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90288" y="7113148"/>
            <a:ext cx="801231" cy="8012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F7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38626" y="7113148"/>
            <a:ext cx="801231" cy="8012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F7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891469" y="730754"/>
            <a:ext cx="6946891" cy="8527546"/>
          </a:xfrm>
          <a:custGeom>
            <a:avLst/>
            <a:gdLst/>
            <a:ahLst/>
            <a:cxnLst/>
            <a:rect l="l" t="t" r="r" b="b"/>
            <a:pathLst>
              <a:path w="6946891" h="8527546">
                <a:moveTo>
                  <a:pt x="0" y="0"/>
                </a:moveTo>
                <a:lnTo>
                  <a:pt x="6946891" y="0"/>
                </a:lnTo>
                <a:lnTo>
                  <a:pt x="6946891" y="8527546"/>
                </a:lnTo>
                <a:lnTo>
                  <a:pt x="0" y="8527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13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TextBox 18"/>
          <p:cNvSpPr txBox="1"/>
          <p:nvPr/>
        </p:nvSpPr>
        <p:spPr>
          <a:xfrm>
            <a:off x="2190288" y="4363042"/>
            <a:ext cx="2609786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Python</a:t>
            </a:r>
          </a:p>
          <a:p>
            <a:pPr marL="539748" lvl="1" indent="-269874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 Studio</a:t>
            </a:r>
          </a:p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138626" y="4363042"/>
            <a:ext cx="2609786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PowerBi</a:t>
            </a: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Tableau</a:t>
            </a: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Power Point</a:t>
            </a:r>
          </a:p>
          <a:p>
            <a:pPr marL="539748" lvl="1" indent="-269874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Excel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90288" y="8028679"/>
            <a:ext cx="260978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Kaggle</a:t>
            </a:r>
          </a:p>
          <a:p>
            <a:pPr marL="539748" lvl="1" indent="-269874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GITHUB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38626" y="8028679"/>
            <a:ext cx="3657594" cy="177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ChatGPT</a:t>
            </a:r>
          </a:p>
          <a:p>
            <a:pPr marL="539748" lvl="1" indent="-269874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Machine Learning</a:t>
            </a:r>
          </a:p>
          <a:p>
            <a:pPr marL="539748" lvl="1" indent="-269874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 Pueden Utilizar Más Herramientas</a:t>
            </a:r>
            <a:endParaRPr lang="en-US" sz="2499" b="1" u="none" strike="noStrik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" name="TextBox 22"/>
          <p:cNvSpPr txBox="1"/>
          <p:nvPr/>
        </p:nvSpPr>
        <p:spPr>
          <a:xfrm rot="-5400000">
            <a:off x="-2316770" y="6628111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83167" y="3647229"/>
            <a:ext cx="41547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31505" y="3647229"/>
            <a:ext cx="41547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3167" y="7259763"/>
            <a:ext cx="41547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31505" y="7259763"/>
            <a:ext cx="41547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23588" y="687564"/>
            <a:ext cx="7629397" cy="19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b="1" dirty="0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HERRAMIENTAS </a:t>
            </a:r>
          </a:p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 b="1" dirty="0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UTILIZADAS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1675" y="-237050"/>
            <a:ext cx="1380375" cy="10755900"/>
            <a:chOff x="0" y="0"/>
            <a:chExt cx="363555" cy="2832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555" cy="2832830"/>
            </a:xfrm>
            <a:custGeom>
              <a:avLst/>
              <a:gdLst/>
              <a:ahLst/>
              <a:cxnLst/>
              <a:rect l="l" t="t" r="r" b="b"/>
              <a:pathLst>
                <a:path w="363555" h="2832830">
                  <a:moveTo>
                    <a:pt x="0" y="0"/>
                  </a:moveTo>
                  <a:lnTo>
                    <a:pt x="363555" y="0"/>
                  </a:lnTo>
                  <a:lnTo>
                    <a:pt x="363555" y="2832830"/>
                  </a:lnTo>
                  <a:lnTo>
                    <a:pt x="0" y="2832830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63555" cy="2899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42024" y="1763950"/>
            <a:ext cx="7496377" cy="3211931"/>
            <a:chOff x="0" y="0"/>
            <a:chExt cx="1974354" cy="8459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4354" cy="845941"/>
            </a:xfrm>
            <a:custGeom>
              <a:avLst/>
              <a:gdLst/>
              <a:ahLst/>
              <a:cxnLst/>
              <a:rect l="l" t="t" r="r" b="b"/>
              <a:pathLst>
                <a:path w="1974354" h="845941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823220"/>
                  </a:lnTo>
                  <a:cubicBezTo>
                    <a:pt x="1974354" y="835768"/>
                    <a:pt x="1964182" y="845941"/>
                    <a:pt x="1951634" y="845941"/>
                  </a:cubicBezTo>
                  <a:lnTo>
                    <a:pt x="22721" y="845941"/>
                  </a:lnTo>
                  <a:cubicBezTo>
                    <a:pt x="16695" y="845941"/>
                    <a:pt x="10916" y="843547"/>
                    <a:pt x="6655" y="839286"/>
                  </a:cubicBezTo>
                  <a:cubicBezTo>
                    <a:pt x="2394" y="835025"/>
                    <a:pt x="0" y="829246"/>
                    <a:pt x="0" y="823220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974354" cy="91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007036" y="2049860"/>
            <a:ext cx="917444" cy="932706"/>
          </a:xfrm>
          <a:custGeom>
            <a:avLst/>
            <a:gdLst/>
            <a:ahLst/>
            <a:cxnLst/>
            <a:rect l="l" t="t" r="r" b="b"/>
            <a:pathLst>
              <a:path w="917444" h="932706">
                <a:moveTo>
                  <a:pt x="0" y="0"/>
                </a:moveTo>
                <a:lnTo>
                  <a:pt x="917444" y="0"/>
                </a:lnTo>
                <a:lnTo>
                  <a:pt x="917444" y="932706"/>
                </a:lnTo>
                <a:lnTo>
                  <a:pt x="0" y="93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9442024" y="5477368"/>
            <a:ext cx="7496377" cy="3211931"/>
            <a:chOff x="0" y="0"/>
            <a:chExt cx="1974354" cy="8459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4354" cy="845941"/>
            </a:xfrm>
            <a:custGeom>
              <a:avLst/>
              <a:gdLst/>
              <a:ahLst/>
              <a:cxnLst/>
              <a:rect l="l" t="t" r="r" b="b"/>
              <a:pathLst>
                <a:path w="1974354" h="845941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823220"/>
                  </a:lnTo>
                  <a:cubicBezTo>
                    <a:pt x="1974354" y="835768"/>
                    <a:pt x="1964182" y="845941"/>
                    <a:pt x="1951634" y="845941"/>
                  </a:cubicBezTo>
                  <a:lnTo>
                    <a:pt x="22721" y="845941"/>
                  </a:lnTo>
                  <a:cubicBezTo>
                    <a:pt x="16695" y="845941"/>
                    <a:pt x="10916" y="843547"/>
                    <a:pt x="6655" y="839286"/>
                  </a:cubicBezTo>
                  <a:cubicBezTo>
                    <a:pt x="2394" y="835025"/>
                    <a:pt x="0" y="829246"/>
                    <a:pt x="0" y="823220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974354" cy="91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921311" y="5709307"/>
            <a:ext cx="917444" cy="1001179"/>
          </a:xfrm>
          <a:custGeom>
            <a:avLst/>
            <a:gdLst/>
            <a:ahLst/>
            <a:cxnLst/>
            <a:rect l="l" t="t" r="r" b="b"/>
            <a:pathLst>
              <a:path w="917444" h="1001179">
                <a:moveTo>
                  <a:pt x="0" y="0"/>
                </a:moveTo>
                <a:lnTo>
                  <a:pt x="917444" y="0"/>
                </a:lnTo>
                <a:lnTo>
                  <a:pt x="917444" y="1001178"/>
                </a:lnTo>
                <a:lnTo>
                  <a:pt x="0" y="1001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TextBox 13"/>
          <p:cNvSpPr txBox="1"/>
          <p:nvPr/>
        </p:nvSpPr>
        <p:spPr>
          <a:xfrm>
            <a:off x="1753841" y="3465110"/>
            <a:ext cx="6963042" cy="341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LIMPIEZA</a:t>
            </a:r>
          </a:p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 DE 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DATOS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73711" y="3115916"/>
            <a:ext cx="260978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73711" y="3690852"/>
            <a:ext cx="6183309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 de datos pública encontrada en Kaggle de IBM muy utilizada para modelos de attrition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73711" y="6829334"/>
            <a:ext cx="5152499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ETL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73711" y="7404270"/>
            <a:ext cx="6183309" cy="1115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buscado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información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respecto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 la data, se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normalizaron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datos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se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rellenaron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valores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nulos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y se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categorizaron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para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modelo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machine  learning </a:t>
            </a:r>
            <a:r>
              <a:rPr lang="en-US" sz="16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elegido</a:t>
            </a:r>
            <a:r>
              <a:rPr lang="en-US" sz="1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-2316770" y="6628111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7050" y="-273525"/>
            <a:ext cx="1575750" cy="10834050"/>
            <a:chOff x="0" y="0"/>
            <a:chExt cx="415012" cy="28534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012" cy="2853412"/>
            </a:xfrm>
            <a:custGeom>
              <a:avLst/>
              <a:gdLst/>
              <a:ahLst/>
              <a:cxnLst/>
              <a:rect l="l" t="t" r="r" b="b"/>
              <a:pathLst>
                <a:path w="415012" h="28534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83632" y="981075"/>
            <a:ext cx="9685285" cy="8492639"/>
          </a:xfrm>
          <a:custGeom>
            <a:avLst/>
            <a:gdLst/>
            <a:ahLst/>
            <a:cxnLst/>
            <a:rect l="l" t="t" r="r" b="b"/>
            <a:pathLst>
              <a:path w="9685285" h="8492639">
                <a:moveTo>
                  <a:pt x="0" y="0"/>
                </a:moveTo>
                <a:lnTo>
                  <a:pt x="9685285" y="0"/>
                </a:lnTo>
                <a:lnTo>
                  <a:pt x="9685285" y="8492639"/>
                </a:lnTo>
                <a:lnTo>
                  <a:pt x="0" y="8492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88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952500" y="3971925"/>
            <a:ext cx="7417144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EXPLORATORIO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2316770" y="6628111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4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972" y="333572"/>
            <a:ext cx="17140055" cy="9619856"/>
          </a:xfrm>
          <a:custGeom>
            <a:avLst/>
            <a:gdLst/>
            <a:ahLst/>
            <a:cxnLst/>
            <a:rect l="l" t="t" r="r" b="b"/>
            <a:pathLst>
              <a:path w="17140055" h="9619856">
                <a:moveTo>
                  <a:pt x="0" y="0"/>
                </a:moveTo>
                <a:lnTo>
                  <a:pt x="17140056" y="0"/>
                </a:lnTo>
                <a:lnTo>
                  <a:pt x="17140056" y="9619856"/>
                </a:lnTo>
                <a:lnTo>
                  <a:pt x="0" y="9619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7118" y="4810995"/>
            <a:ext cx="15132182" cy="4861214"/>
          </a:xfrm>
          <a:custGeom>
            <a:avLst/>
            <a:gdLst/>
            <a:ahLst/>
            <a:cxnLst/>
            <a:rect l="l" t="t" r="r" b="b"/>
            <a:pathLst>
              <a:path w="15132182" h="4861214">
                <a:moveTo>
                  <a:pt x="0" y="0"/>
                </a:moveTo>
                <a:lnTo>
                  <a:pt x="15132182" y="0"/>
                </a:lnTo>
                <a:lnTo>
                  <a:pt x="15132182" y="4861214"/>
                </a:lnTo>
                <a:lnTo>
                  <a:pt x="0" y="4861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4703701" y="895350"/>
            <a:ext cx="976946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Attrition vs JobRole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84651" y="2566094"/>
            <a:ext cx="9769466" cy="148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  <a:spcBef>
                <a:spcPct val="0"/>
              </a:spcBef>
            </a:pPr>
            <a:r>
              <a:rPr lang="en-US" sz="2125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De forma común en todas las empresas podemos ver como los roles de trabajo y los diferentes departamentos se relacionan directamente con la satisfacción hacia el empleo que estamos desarrollando, lo que es determinante para que una persona se quede o no en una empresa.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547050" y="-273525"/>
            <a:ext cx="1575750" cy="10834050"/>
            <a:chOff x="0" y="0"/>
            <a:chExt cx="415012" cy="28534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5012" cy="2853412"/>
            </a:xfrm>
            <a:custGeom>
              <a:avLst/>
              <a:gdLst/>
              <a:ahLst/>
              <a:cxnLst/>
              <a:rect l="l" t="t" r="r" b="b"/>
              <a:pathLst>
                <a:path w="415012" h="28534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-5400000">
            <a:off x="-2316770" y="6628111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695" y="3718907"/>
            <a:ext cx="6137828" cy="6164114"/>
          </a:xfrm>
          <a:custGeom>
            <a:avLst/>
            <a:gdLst/>
            <a:ahLst/>
            <a:cxnLst/>
            <a:rect l="l" t="t" r="r" b="b"/>
            <a:pathLst>
              <a:path w="6137828" h="6164114">
                <a:moveTo>
                  <a:pt x="0" y="0"/>
                </a:moveTo>
                <a:lnTo>
                  <a:pt x="6137828" y="0"/>
                </a:lnTo>
                <a:lnTo>
                  <a:pt x="6137828" y="6164114"/>
                </a:lnTo>
                <a:lnTo>
                  <a:pt x="0" y="616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669756" y="3801894"/>
            <a:ext cx="6217368" cy="6164114"/>
          </a:xfrm>
          <a:custGeom>
            <a:avLst/>
            <a:gdLst/>
            <a:ahLst/>
            <a:cxnLst/>
            <a:rect l="l" t="t" r="r" b="b"/>
            <a:pathLst>
              <a:path w="6217368" h="6164114">
                <a:moveTo>
                  <a:pt x="0" y="0"/>
                </a:moveTo>
                <a:lnTo>
                  <a:pt x="6217368" y="0"/>
                </a:lnTo>
                <a:lnTo>
                  <a:pt x="6217368" y="6164114"/>
                </a:lnTo>
                <a:lnTo>
                  <a:pt x="0" y="6164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028700" y="885825"/>
            <a:ext cx="15650353" cy="178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Años trabajados en la compañia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 vs Años trabajados en total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81648" y="5086350"/>
            <a:ext cx="3569033" cy="2603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  <a:spcBef>
                <a:spcPct val="0"/>
              </a:spcBef>
            </a:pPr>
            <a:r>
              <a:rPr lang="en-US" sz="2125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Existe una fuerte relación entre la experiencia laboral que tienen nuestros empleados al entrar a al empresa con los años que tardan en salir de ella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29268" y="59488"/>
            <a:ext cx="557651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Bootcamp Data Analyticst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259300" y="-390750"/>
            <a:ext cx="1888349" cy="11068499"/>
            <a:chOff x="0" y="0"/>
            <a:chExt cx="497343" cy="29151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7343" cy="2915160"/>
            </a:xfrm>
            <a:custGeom>
              <a:avLst/>
              <a:gdLst/>
              <a:ahLst/>
              <a:cxnLst/>
              <a:rect l="l" t="t" r="r" b="b"/>
              <a:pathLst>
                <a:path w="497343" h="2915160">
                  <a:moveTo>
                    <a:pt x="0" y="0"/>
                  </a:moveTo>
                  <a:lnTo>
                    <a:pt x="497343" y="0"/>
                  </a:lnTo>
                  <a:lnTo>
                    <a:pt x="497343" y="2915160"/>
                  </a:lnTo>
                  <a:lnTo>
                    <a:pt x="0" y="2915160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97343" cy="2981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 rot="5400000">
            <a:off x="15028254" y="6628111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6258" y="3902182"/>
            <a:ext cx="4019709" cy="5644962"/>
          </a:xfrm>
          <a:custGeom>
            <a:avLst/>
            <a:gdLst/>
            <a:ahLst/>
            <a:cxnLst/>
            <a:rect l="l" t="t" r="r" b="b"/>
            <a:pathLst>
              <a:path w="4019709" h="5644962">
                <a:moveTo>
                  <a:pt x="0" y="0"/>
                </a:moveTo>
                <a:lnTo>
                  <a:pt x="4019709" y="0"/>
                </a:lnTo>
                <a:lnTo>
                  <a:pt x="4019709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7434970" y="4368750"/>
            <a:ext cx="9424280" cy="5178394"/>
          </a:xfrm>
          <a:custGeom>
            <a:avLst/>
            <a:gdLst/>
            <a:ahLst/>
            <a:cxnLst/>
            <a:rect l="l" t="t" r="r" b="b"/>
            <a:pathLst>
              <a:path w="9424280" h="5178394">
                <a:moveTo>
                  <a:pt x="0" y="0"/>
                </a:moveTo>
                <a:lnTo>
                  <a:pt x="9424280" y="0"/>
                </a:lnTo>
                <a:lnTo>
                  <a:pt x="9424280" y="5178394"/>
                </a:lnTo>
                <a:lnTo>
                  <a:pt x="0" y="517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3760438" y="695325"/>
            <a:ext cx="1176073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Attrition vs BusinessTravel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16583" y="2151757"/>
            <a:ext cx="10772244" cy="106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5"/>
              </a:lnSpc>
              <a:spcBef>
                <a:spcPct val="0"/>
              </a:spcBef>
            </a:pP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última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relación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más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importante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se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puede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apreciar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es la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cantidad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viajes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suele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hacer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cada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empleado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me he dado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cuenta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está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muy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focalizado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cantidad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personas que se van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trabajo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202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tienen</a:t>
            </a:r>
            <a:r>
              <a:rPr lang="en-US" sz="202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547050" y="-273525"/>
            <a:ext cx="1575750" cy="10834050"/>
            <a:chOff x="0" y="0"/>
            <a:chExt cx="415012" cy="2853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5012" cy="2853412"/>
            </a:xfrm>
            <a:custGeom>
              <a:avLst/>
              <a:gdLst/>
              <a:ahLst/>
              <a:cxnLst/>
              <a:rect l="l" t="t" r="r" b="b"/>
              <a:pathLst>
                <a:path w="415012" h="2853412">
                  <a:moveTo>
                    <a:pt x="0" y="0"/>
                  </a:moveTo>
                  <a:lnTo>
                    <a:pt x="415012" y="0"/>
                  </a:lnTo>
                  <a:lnTo>
                    <a:pt x="415012" y="2853412"/>
                  </a:lnTo>
                  <a:lnTo>
                    <a:pt x="0" y="2853412"/>
                  </a:lnTo>
                  <a:close/>
                </a:path>
              </a:pathLst>
            </a:custGeom>
            <a:gradFill rotWithShape="1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15012" cy="2920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 rot="-5400000">
            <a:off x="-2316770" y="6628111"/>
            <a:ext cx="557651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Case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557</Words>
  <Application>Microsoft Office PowerPoint</Application>
  <PresentationFormat>Custom</PresentationFormat>
  <Paragraphs>83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Poppins</vt:lpstr>
      <vt:lpstr>Calibri</vt:lpstr>
      <vt:lpstr>Aptos</vt:lpstr>
      <vt:lpstr>Poppins Bold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Simple Modern Tech Geometric Business Data Analyst Presentation</dc:title>
  <dc:creator>Ignacio</dc:creator>
  <cp:lastModifiedBy>Ignacio Zambudio</cp:lastModifiedBy>
  <cp:revision>2</cp:revision>
  <dcterms:created xsi:type="dcterms:W3CDTF">2006-08-16T00:00:00Z</dcterms:created>
  <dcterms:modified xsi:type="dcterms:W3CDTF">2025-05-25T10:12:34Z</dcterms:modified>
  <dc:identifier>DAGn4gHCG5M</dc:identifier>
</cp:coreProperties>
</file>